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5" r:id="rId12"/>
    <p:sldId id="267" r:id="rId13"/>
    <p:sldId id="272" r:id="rId14"/>
    <p:sldId id="268" r:id="rId15"/>
    <p:sldId id="269" r:id="rId16"/>
    <p:sldId id="270" r:id="rId17"/>
    <p:sldId id="273" r:id="rId18"/>
    <p:sldId id="274" r:id="rId19"/>
    <p:sldId id="276" r:id="rId20"/>
    <p:sldId id="281" r:id="rId21"/>
    <p:sldId id="278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F4D86-8224-4078-ABFD-BE2F689F7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5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6F9AD-C4B8-4FC6-B477-6CB4F956D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93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C5A49-9453-48AB-99A2-F4D8DA95D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8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7A98D-64FC-4C75-9830-9C5C583D4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6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49C2E-5219-4959-AD55-7460CE29F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9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4623A-EB91-412E-8B5E-4D600ADC0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8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375E4-A31F-4919-96BF-B1F8F8A3D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7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EB346-5A5E-46D2-AECA-E4DAF776D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29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9F4D5-B1FC-4035-BE52-35111A1C2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03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3CFA3-C534-47F1-8675-86A4F8A36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67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2E76F-F704-4D4C-87F5-DFDDC11BD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72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1E27475-B27B-44F2-B6CB-EB7EDC79D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The Preamble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The </a:t>
            </a:r>
            <a:r>
              <a:rPr lang="en-US" sz="2400" b="1" i="1" u="sng" smtClean="0"/>
              <a:t>Preamble</a:t>
            </a:r>
            <a:r>
              <a:rPr lang="en-US" sz="2400" u="sng" smtClean="0"/>
              <a:t> </a:t>
            </a:r>
            <a:r>
              <a:rPr lang="en-US" sz="2400" smtClean="0"/>
              <a:t>establishes goals for the new government: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government of the people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“more perfect union”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Provide for common defense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Establish justice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Promote general welfare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Ensure domestic tranquility (peace)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Ensure liberty</a:t>
            </a:r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2053" name="Picture 8" descr="preamble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5" y="1219200"/>
            <a:ext cx="4292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dirty="0" smtClean="0">
                <a:solidFill>
                  <a:schemeClr val="bg1"/>
                </a:solidFill>
              </a:rPr>
              <a:t>Federalism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9144000" cy="4800600"/>
          </a:xfrm>
        </p:spPr>
        <p:txBody>
          <a:bodyPr/>
          <a:lstStyle/>
          <a:p>
            <a:pPr eaLnBrk="1" hangingPunct="1"/>
            <a:r>
              <a:rPr lang="en-US" sz="3600" b="1" u="sng" dirty="0" smtClean="0"/>
              <a:t>Delegated Powers</a:t>
            </a:r>
            <a:r>
              <a:rPr lang="en-US" sz="3600" dirty="0" smtClean="0"/>
              <a:t>: given only to the national </a:t>
            </a:r>
            <a:r>
              <a:rPr lang="en-US" sz="3600" dirty="0" smtClean="0"/>
              <a:t>government</a:t>
            </a:r>
          </a:p>
          <a:p>
            <a:pPr eaLnBrk="1" hangingPunct="1"/>
            <a:endParaRPr lang="en-US" sz="3600" dirty="0" smtClean="0"/>
          </a:p>
          <a:p>
            <a:pPr eaLnBrk="1" hangingPunct="1"/>
            <a:r>
              <a:rPr lang="en-US" sz="3600" b="1" u="sng" dirty="0" smtClean="0"/>
              <a:t>Reserved Powers</a:t>
            </a:r>
            <a:r>
              <a:rPr lang="en-US" sz="3600" dirty="0" smtClean="0"/>
              <a:t>: given only to the states</a:t>
            </a:r>
          </a:p>
          <a:p>
            <a:pPr eaLnBrk="1" hangingPunct="1"/>
            <a:endParaRPr lang="en-US" sz="3600" b="1" u="sng" dirty="0" smtClean="0"/>
          </a:p>
          <a:p>
            <a:pPr eaLnBrk="1" hangingPunct="1"/>
            <a:r>
              <a:rPr lang="en-US" sz="3600" b="1" u="sng" dirty="0" smtClean="0"/>
              <a:t>Concurrent </a:t>
            </a:r>
            <a:r>
              <a:rPr lang="en-US" sz="3600" b="1" u="sng" dirty="0" smtClean="0"/>
              <a:t>Powers</a:t>
            </a:r>
            <a:r>
              <a:rPr lang="en-US" sz="3600" dirty="0" smtClean="0"/>
              <a:t>: shared by national and state governments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2" name="Picture 5" descr="federali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>
                <a:solidFill>
                  <a:schemeClr val="bg1"/>
                </a:solidFill>
              </a:rPr>
              <a:t>Supremacy Clause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The Constitution is the supreme law of the land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Any law or government action that conflicts with the Constitution is cancelled out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State government cannot go against the national government</a:t>
            </a:r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13317" name="Picture 8" descr="image018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1066800"/>
            <a:ext cx="4605338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u="sng" smtClean="0">
                <a:solidFill>
                  <a:schemeClr val="bg1"/>
                </a:solidFill>
              </a:rPr>
              <a:t>“Necessary and Proper” Clause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172200"/>
            <a:ext cx="40386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How has the clause made the Air Force possible?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2672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/>
              <a:t>“Congress shall have the power to make all laws which shall be necessary and proper to carry out its duties” [Article I, section 8]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b="1" smtClean="0"/>
              <a:t>It allows Congress to take on powers not specifically listed in the Constitution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Without it, Congress could not take action on modern problems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Also known as the “elastic clause”</a:t>
            </a:r>
          </a:p>
        </p:txBody>
      </p:sp>
      <p:pic>
        <p:nvPicPr>
          <p:cNvPr id="14341" name="Picture 8" descr="stealth-bomber-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09403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Separation of Powers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248400" y="1600200"/>
            <a:ext cx="27432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Government is divided into </a:t>
            </a:r>
            <a:r>
              <a:rPr lang="en-US" sz="2400" b="1" u="sng" smtClean="0"/>
              <a:t>3 branches</a:t>
            </a:r>
            <a:r>
              <a:rPr lang="en-US" sz="2400" smtClean="0"/>
              <a:t>: </a:t>
            </a:r>
            <a:r>
              <a:rPr lang="en-US" sz="2400" b="1" i="1" smtClean="0"/>
              <a:t>legislative</a:t>
            </a:r>
            <a:r>
              <a:rPr lang="en-US" sz="2400" smtClean="0"/>
              <a:t>, </a:t>
            </a:r>
            <a:r>
              <a:rPr lang="en-US" sz="2400" b="1" i="1" smtClean="0"/>
              <a:t>executive</a:t>
            </a:r>
            <a:r>
              <a:rPr lang="en-US" sz="2400" smtClean="0"/>
              <a:t>, and </a:t>
            </a:r>
            <a:r>
              <a:rPr lang="en-US" sz="2400" b="1" i="1" smtClean="0"/>
              <a:t>judicial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 system of </a:t>
            </a:r>
            <a:r>
              <a:rPr lang="en-US" sz="2400" b="1" i="1" u="sng" smtClean="0"/>
              <a:t>Checks and balances</a:t>
            </a:r>
            <a:r>
              <a:rPr lang="en-US" sz="2400" smtClean="0"/>
              <a:t> keeps any one branch from getting too powerful</a:t>
            </a:r>
          </a:p>
        </p:txBody>
      </p:sp>
      <p:pic>
        <p:nvPicPr>
          <p:cNvPr id="15365" name="Picture 8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61055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dirty="0" smtClean="0">
                <a:solidFill>
                  <a:schemeClr val="bg1"/>
                </a:solidFill>
              </a:rPr>
              <a:t>A living document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915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One of the greatest accomplishments of the Constitution is to realize it had </a:t>
            </a:r>
            <a:r>
              <a:rPr lang="en-US" dirty="0" smtClean="0"/>
              <a:t>weaknesses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It allows itself to be changed as times change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An </a:t>
            </a:r>
            <a:r>
              <a:rPr lang="en-US" b="1" u="sng" dirty="0" smtClean="0"/>
              <a:t>Amendment</a:t>
            </a:r>
            <a:r>
              <a:rPr lang="en-US" dirty="0" smtClean="0"/>
              <a:t> </a:t>
            </a:r>
            <a:r>
              <a:rPr lang="en-US" b="1" dirty="0" smtClean="0"/>
              <a:t>is a change or addition to the Constitution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The Amendment Process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038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/>
              <a:t>Can be proposed by a 2/3 vote of both houses of Congress</a:t>
            </a:r>
            <a:r>
              <a:rPr lang="en-US" sz="2400" smtClean="0"/>
              <a:t> or a vote of 2/3 of state legislatures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It must be approved by ¾ of state legislatures to take effect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It can also be approved by ¾ of state ratifying conventions, although this has never happened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Only </a:t>
            </a:r>
            <a:r>
              <a:rPr lang="en-US" sz="2400" b="1" smtClean="0"/>
              <a:t>27 amendments have been added</a:t>
            </a:r>
            <a:r>
              <a:rPr lang="en-US" sz="2400" smtClean="0"/>
              <a:t> in history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17413" name="Picture 8" descr="ABdye4_03_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41148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Why change the Constitution?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The original Constitution worked well in 18</a:t>
            </a:r>
            <a:r>
              <a:rPr lang="en-US" sz="2000" baseline="30000" smtClean="0"/>
              <a:t>th</a:t>
            </a:r>
            <a:r>
              <a:rPr lang="en-US" sz="2000" smtClean="0"/>
              <a:t> Century America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Without changes, it would not work for us today, for example: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Slavery was allowed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Women could not vote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African-Americans were not guaranteed the right to vote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Senate was chosen by State legislatures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President and Vice President chosen separately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Amendments have resolved these issues to modern times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18437" name="Picture 8" descr="wa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4191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All amendments aren’t a good idea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/>
          <a:p>
            <a:pPr eaLnBrk="1" hangingPunct="1"/>
            <a:r>
              <a:rPr lang="en-US" sz="2400" smtClean="0"/>
              <a:t>The Amendment process is difficult, on purpose.  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Most proposed amendments never make it. 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Many proposed amendments reflect the beliefs of the times.  The process attempts to keep the Constitution timeless</a:t>
            </a:r>
          </a:p>
        </p:txBody>
      </p:sp>
      <p:pic>
        <p:nvPicPr>
          <p:cNvPr id="19461" name="Picture 8" descr="u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4025"/>
            <a:ext cx="4648200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1876: The Senate shall be abolished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4" name="Picture 5" descr="filibuster2-sen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391400" cy="547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“We the People”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562600" y="1219200"/>
            <a:ext cx="3352800" cy="4525963"/>
          </a:xfrm>
        </p:spPr>
        <p:txBody>
          <a:bodyPr/>
          <a:lstStyle/>
          <a:p>
            <a:pPr eaLnBrk="1" hangingPunct="1"/>
            <a:r>
              <a:rPr lang="en-US" smtClean="0"/>
              <a:t>The government is founded by its citizens</a:t>
            </a:r>
          </a:p>
          <a:p>
            <a:pPr eaLnBrk="1" hangingPunct="1"/>
            <a:r>
              <a:rPr lang="en-US" smtClean="0"/>
              <a:t>The government serves the people, not the other way around</a:t>
            </a:r>
          </a:p>
          <a:p>
            <a:pPr eaLnBrk="1" hangingPunct="1"/>
            <a:endParaRPr lang="en-US" smtClean="0"/>
          </a:p>
        </p:txBody>
      </p:sp>
      <p:pic>
        <p:nvPicPr>
          <p:cNvPr id="3077" name="Picture 10" descr="webquote%20jeffer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47434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/>
          <a:lstStyle/>
          <a:p>
            <a:pPr eaLnBrk="1" hangingPunct="1"/>
            <a:r>
              <a:rPr lang="en-US" sz="3600" b="1" smtClean="0"/>
              <a:t>1916</a:t>
            </a:r>
            <a:r>
              <a:rPr lang="en-US" sz="3600" smtClean="0"/>
              <a:t>: All acts of war should be put to a national vote. Anyone voting yes has to register as a volunteer for service in the United States Army</a:t>
            </a:r>
            <a:r>
              <a:rPr lang="en-US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8" name="Picture 5" descr="kbb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17800"/>
            <a:ext cx="571500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1933</a:t>
            </a:r>
            <a:r>
              <a:rPr lang="en-US" sz="4000" smtClean="0"/>
              <a:t>: An attempt to limit the personal wealth to $1 million 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2" name="Picture 10" descr="milliona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2" descr="ab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08238"/>
            <a:ext cx="41910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pPr eaLnBrk="1" hangingPunct="1"/>
            <a:r>
              <a:rPr lang="en-US" sz="3200" smtClean="0"/>
              <a:t>1990: The Congress shall have the power to prohibit the physical desecration of the flag of the United States."</a:t>
            </a:r>
            <a:r>
              <a:rPr lang="en-US" sz="4000" smtClean="0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3556" name="Picture 7" descr="flag_bur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6553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chemeClr val="bg1"/>
                </a:solidFill>
              </a:rPr>
              <a:t>“A more perfect union”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991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dirty="0" smtClean="0"/>
              <a:t>Form a stronger </a:t>
            </a:r>
            <a:r>
              <a:rPr lang="en-US" sz="4000" dirty="0" smtClean="0"/>
              <a:t>nation</a:t>
            </a:r>
          </a:p>
          <a:p>
            <a:pPr eaLnBrk="1" hangingPunct="1">
              <a:lnSpc>
                <a:spcPct val="90000"/>
              </a:lnSpc>
            </a:pPr>
            <a:endParaRPr lang="en-US" sz="4000" dirty="0" smtClean="0"/>
          </a:p>
          <a:p>
            <a:pPr eaLnBrk="1" hangingPunct="1">
              <a:lnSpc>
                <a:spcPct val="90000"/>
              </a:lnSpc>
            </a:pPr>
            <a:r>
              <a:rPr lang="en-US" sz="4000" dirty="0" smtClean="0"/>
              <a:t>Looking to avoid the weakness of the </a:t>
            </a:r>
            <a:r>
              <a:rPr lang="en-US" sz="4000" i="1" dirty="0" smtClean="0"/>
              <a:t>Articles of Confederation</a:t>
            </a:r>
          </a:p>
          <a:p>
            <a:pPr eaLnBrk="1" hangingPunct="1">
              <a:lnSpc>
                <a:spcPct val="90000"/>
              </a:lnSpc>
            </a:pPr>
            <a:endParaRPr lang="en-US" sz="4000" dirty="0" smtClean="0"/>
          </a:p>
          <a:p>
            <a:pPr eaLnBrk="1" hangingPunct="1">
              <a:lnSpc>
                <a:spcPct val="90000"/>
              </a:lnSpc>
            </a:pPr>
            <a:r>
              <a:rPr lang="en-US" sz="4000" dirty="0" smtClean="0"/>
              <a:t>The </a:t>
            </a:r>
            <a:r>
              <a:rPr lang="en-US" sz="4000" dirty="0" smtClean="0"/>
              <a:t>states would give up some power to the new federal government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“Provide for the common defense”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524000"/>
            <a:ext cx="4038600" cy="5059363"/>
          </a:xfrm>
        </p:spPr>
        <p:txBody>
          <a:bodyPr/>
          <a:lstStyle/>
          <a:p>
            <a:pPr eaLnBrk="1" hangingPunct="1"/>
            <a:r>
              <a:rPr lang="en-US" smtClean="0"/>
              <a:t>To defend the nation</a:t>
            </a:r>
          </a:p>
          <a:p>
            <a:pPr eaLnBrk="1" hangingPunct="1"/>
            <a:r>
              <a:rPr lang="en-US" smtClean="0"/>
              <a:t>As of 1787 when this was written, the U.S. was threatened by British forces in Canada and Spanish in Florida.</a:t>
            </a:r>
          </a:p>
          <a:p>
            <a:pPr eaLnBrk="1" hangingPunct="1"/>
            <a:r>
              <a:rPr lang="en-US" smtClean="0"/>
              <a:t>It gives the federal government authority to maintain the military</a:t>
            </a:r>
          </a:p>
        </p:txBody>
      </p:sp>
      <p:pic>
        <p:nvPicPr>
          <p:cNvPr id="5125" name="Picture 8" descr="aircraft-carrier-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38227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Establish Justice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federal government would be the protector of rights</a:t>
            </a:r>
          </a:p>
          <a:p>
            <a:pPr eaLnBrk="1" hangingPunct="1"/>
            <a:r>
              <a:rPr lang="en-US" smtClean="0"/>
              <a:t>It would have the final say in legal matters</a:t>
            </a:r>
          </a:p>
          <a:p>
            <a:pPr eaLnBrk="1" hangingPunct="1"/>
            <a:r>
              <a:rPr lang="en-US" smtClean="0"/>
              <a:t>A federal court system would be created to do this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9" name="Picture 8" descr="judge_schwed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68450"/>
            <a:ext cx="41148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“Promote the General Welfare”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1524000"/>
            <a:ext cx="4572000" cy="685800"/>
          </a:xfrm>
        </p:spPr>
        <p:txBody>
          <a:bodyPr/>
          <a:lstStyle/>
          <a:p>
            <a:pPr eaLnBrk="1" hangingPunct="1"/>
            <a:r>
              <a:rPr lang="en-US" sz="2900" smtClean="0"/>
              <a:t>The government would have the responsibility to do what it can to improve the lives of its citizens</a:t>
            </a:r>
          </a:p>
          <a:p>
            <a:pPr eaLnBrk="1" hangingPunct="1"/>
            <a:endParaRPr lang="en-US" sz="2900" smtClean="0"/>
          </a:p>
          <a:p>
            <a:pPr eaLnBrk="1" hangingPunct="1"/>
            <a:r>
              <a:rPr lang="en-US" sz="2900" smtClean="0"/>
              <a:t>The government has the power to take action on behalf of its citizens</a:t>
            </a:r>
          </a:p>
          <a:p>
            <a:pPr eaLnBrk="1" hangingPunct="1"/>
            <a:endParaRPr lang="en-US" sz="2900" smtClean="0"/>
          </a:p>
          <a:p>
            <a:pPr eaLnBrk="1" hangingPunct="1"/>
            <a:r>
              <a:rPr lang="en-US" sz="2900" smtClean="0"/>
              <a:t>How does the government accomplish this?</a:t>
            </a:r>
          </a:p>
        </p:txBody>
      </p:sp>
      <p:pic>
        <p:nvPicPr>
          <p:cNvPr id="7172" name="Picture 8" descr="american%20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39560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chemeClr val="bg1"/>
                </a:solidFill>
              </a:rPr>
              <a:t>“Ensure domestic tranquility”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Government has a duty to keep the peace at </a:t>
            </a:r>
            <a:r>
              <a:rPr lang="en-US" sz="4000" dirty="0" smtClean="0"/>
              <a:t>home</a:t>
            </a:r>
          </a:p>
          <a:p>
            <a:pPr eaLnBrk="1" hangingPunct="1"/>
            <a:endParaRPr lang="en-US" sz="4000" dirty="0" smtClean="0"/>
          </a:p>
          <a:p>
            <a:pPr eaLnBrk="1" hangingPunct="1"/>
            <a:r>
              <a:rPr lang="en-US" sz="4000" dirty="0" smtClean="0"/>
              <a:t>It can control criminal activity</a:t>
            </a:r>
          </a:p>
          <a:p>
            <a:pPr eaLnBrk="1" hangingPunct="1"/>
            <a:endParaRPr lang="en-US" sz="4000" dirty="0" smtClean="0"/>
          </a:p>
          <a:p>
            <a:pPr eaLnBrk="1" hangingPunct="1"/>
            <a:r>
              <a:rPr lang="en-US" sz="4000" dirty="0" smtClean="0"/>
              <a:t>It </a:t>
            </a:r>
            <a:r>
              <a:rPr lang="en-US" sz="4000" dirty="0" smtClean="0"/>
              <a:t>has the authority to help society run smoothly</a:t>
            </a:r>
          </a:p>
          <a:p>
            <a:pPr eaLnBrk="1" hangingPunct="1">
              <a:buFontTx/>
              <a:buNone/>
            </a:pPr>
            <a:r>
              <a:rPr lang="en-US" sz="4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“Ensure the Blessings of Liberty”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/>
          <a:p>
            <a:pPr eaLnBrk="1" hangingPunct="1"/>
            <a:r>
              <a:rPr lang="en-US" smtClean="0"/>
              <a:t>Protects the basic freedoms that all citizens enjoy</a:t>
            </a:r>
          </a:p>
          <a:p>
            <a:pPr eaLnBrk="1" hangingPunct="1"/>
            <a:r>
              <a:rPr lang="en-US" smtClean="0"/>
              <a:t>Passes on our rights and freedoms to all the generations that follow (i.e. YOU!)</a:t>
            </a:r>
          </a:p>
        </p:txBody>
      </p:sp>
      <p:pic>
        <p:nvPicPr>
          <p:cNvPr id="9221" name="Picture 8" descr="statue-of-liber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1219200"/>
            <a:ext cx="368458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bg1"/>
                </a:solidFill>
              </a:rPr>
              <a:t>Principles behind the Constitution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47800"/>
            <a:ext cx="4343400" cy="4953000"/>
          </a:xfrm>
        </p:spPr>
        <p:txBody>
          <a:bodyPr/>
          <a:lstStyle/>
          <a:p>
            <a:pPr eaLnBrk="1" hangingPunct="1"/>
            <a:r>
              <a:rPr lang="en-US" b="1" u="sng" smtClean="0"/>
              <a:t>Popular Sovereignty</a:t>
            </a:r>
            <a:r>
              <a:rPr lang="en-US" smtClean="0"/>
              <a:t>: people have the right to rule themselves</a:t>
            </a:r>
          </a:p>
          <a:p>
            <a:pPr eaLnBrk="1" hangingPunct="1"/>
            <a:r>
              <a:rPr lang="en-US" b="1" u="sng" smtClean="0"/>
              <a:t>Limited Government</a:t>
            </a:r>
            <a:r>
              <a:rPr lang="en-US" smtClean="0"/>
              <a:t>: the government cannot do anything it wants</a:t>
            </a:r>
          </a:p>
          <a:p>
            <a:pPr eaLnBrk="1" hangingPunct="1"/>
            <a:r>
              <a:rPr lang="en-US" b="1" u="sng" smtClean="0"/>
              <a:t>Federalism</a:t>
            </a:r>
            <a:r>
              <a:rPr lang="en-US" smtClean="0"/>
              <a:t>: power is shared with the national and state governments</a:t>
            </a:r>
          </a:p>
          <a:p>
            <a:pPr eaLnBrk="1" hangingPunct="1"/>
            <a:endParaRPr lang="en-US" smtClean="0"/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5" name="Picture 8" descr="webquote%20hen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420211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6BFD05-E89C-4EB7-9072-374D2E5953A0}"/>
</file>

<file path=customXml/itemProps2.xml><?xml version="1.0" encoding="utf-8"?>
<ds:datastoreItem xmlns:ds="http://schemas.openxmlformats.org/officeDocument/2006/customXml" ds:itemID="{B9613BA6-9589-42D0-838F-196E6DFB2E28}"/>
</file>

<file path=customXml/itemProps3.xml><?xml version="1.0" encoding="utf-8"?>
<ds:datastoreItem xmlns:ds="http://schemas.openxmlformats.org/officeDocument/2006/customXml" ds:itemID="{25036BD5-1CB9-49EE-95A6-9C72107DE148}"/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745</Words>
  <Application>Microsoft Office PowerPoint</Application>
  <PresentationFormat>On-screen Show (4:3)</PresentationFormat>
  <Paragraphs>95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The Preamble</vt:lpstr>
      <vt:lpstr>“We the People”</vt:lpstr>
      <vt:lpstr>“A more perfect union”</vt:lpstr>
      <vt:lpstr>“Provide for the common defense”</vt:lpstr>
      <vt:lpstr>Establish Justice</vt:lpstr>
      <vt:lpstr>“Promote the General Welfare”</vt:lpstr>
      <vt:lpstr>“Ensure domestic tranquility”</vt:lpstr>
      <vt:lpstr>“Ensure the Blessings of Liberty”</vt:lpstr>
      <vt:lpstr>Principles behind the Constitution</vt:lpstr>
      <vt:lpstr>Federalism</vt:lpstr>
      <vt:lpstr>PowerPoint Presentation</vt:lpstr>
      <vt:lpstr>Supremacy Clause</vt:lpstr>
      <vt:lpstr>“Necessary and Proper” Clause</vt:lpstr>
      <vt:lpstr>Separation of Powers</vt:lpstr>
      <vt:lpstr>A living document</vt:lpstr>
      <vt:lpstr>The Amendment Process</vt:lpstr>
      <vt:lpstr>Why change the Constitution?</vt:lpstr>
      <vt:lpstr>All amendments aren’t a good idea</vt:lpstr>
      <vt:lpstr>1876: The Senate shall be abolished</vt:lpstr>
      <vt:lpstr>1916: All acts of war should be put to a national vote. Anyone voting yes has to register as a volunteer for service in the United States Army </vt:lpstr>
      <vt:lpstr>1933: An attempt to limit the personal wealth to $1 million </vt:lpstr>
      <vt:lpstr>1990: The Congress shall have the power to prohibit the physical desecration of the flag of the United States." </vt:lpstr>
    </vt:vector>
  </TitlesOfParts>
  <Company>Agami family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Constitutional Principles</dc:title>
  <dc:creator>Phil McGinnis</dc:creator>
  <cp:lastModifiedBy>Phillip C. McGinnis</cp:lastModifiedBy>
  <cp:revision>12</cp:revision>
  <dcterms:created xsi:type="dcterms:W3CDTF">2003-10-11T16:11:03Z</dcterms:created>
  <dcterms:modified xsi:type="dcterms:W3CDTF">2013-10-09T14:20:01Z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